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90" r:id="rId3"/>
    <p:sldId id="291" r:id="rId4"/>
    <p:sldId id="318" r:id="rId5"/>
    <p:sldId id="257" r:id="rId6"/>
    <p:sldId id="259" r:id="rId7"/>
    <p:sldId id="261" r:id="rId8"/>
    <p:sldId id="266" r:id="rId9"/>
    <p:sldId id="309" r:id="rId10"/>
    <p:sldId id="269" r:id="rId11"/>
    <p:sldId id="268" r:id="rId12"/>
    <p:sldId id="273" r:id="rId13"/>
    <p:sldId id="274" r:id="rId14"/>
    <p:sldId id="275" r:id="rId15"/>
    <p:sldId id="276" r:id="rId16"/>
    <p:sldId id="285" r:id="rId17"/>
    <p:sldId id="286" r:id="rId18"/>
    <p:sldId id="287" r:id="rId19"/>
    <p:sldId id="277" r:id="rId20"/>
    <p:sldId id="278" r:id="rId21"/>
    <p:sldId id="288" r:id="rId22"/>
    <p:sldId id="280" r:id="rId23"/>
    <p:sldId id="281" r:id="rId24"/>
    <p:sldId id="265" r:id="rId25"/>
    <p:sldId id="292" r:id="rId26"/>
    <p:sldId id="312" r:id="rId27"/>
    <p:sldId id="313" r:id="rId28"/>
    <p:sldId id="294" r:id="rId29"/>
    <p:sldId id="315" r:id="rId30"/>
    <p:sldId id="316" r:id="rId31"/>
    <p:sldId id="317" r:id="rId32"/>
    <p:sldId id="295" r:id="rId33"/>
    <p:sldId id="298" r:id="rId34"/>
    <p:sldId id="304" r:id="rId35"/>
    <p:sldId id="305" r:id="rId36"/>
    <p:sldId id="310" r:id="rId37"/>
    <p:sldId id="307" r:id="rId38"/>
    <p:sldId id="306" r:id="rId39"/>
    <p:sldId id="319" r:id="rId40"/>
    <p:sldId id="321" r:id="rId41"/>
    <p:sldId id="322" r:id="rId42"/>
    <p:sldId id="323" r:id="rId43"/>
    <p:sldId id="320" r:id="rId44"/>
    <p:sldId id="32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BFFB-F123-4938-8889-5296CC879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690C6-E926-4518-B2DF-35842D516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E679F-B5A5-480C-A1BC-AD71E7F32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F79C7-4507-4526-9D43-E66F1AB1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639EB-0260-40AE-92DA-736EC2A8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8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1B85-3136-41A9-A8ED-BFC5D7A2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959C26-1FA8-4A04-AAE2-CAE5F0C5F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C8E51-D948-4898-96DF-A4054B99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D2B56-967D-48B0-8744-ED88ADC23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860DA-E048-4FD4-9AEC-530FB247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9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2509C-0B06-486B-B5EA-55DCE1FD0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46822-22FF-4D5C-9548-673839564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5BE72-0D31-4822-BC8F-6221681E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F7D08-E67A-44A1-8775-54B499EC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F03D6-545D-4486-8224-BE043BFA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6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E917-8700-4735-92D8-20FA39F9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B78EB-0BA1-4545-A5CE-674184AF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74999-CE78-4ECF-B4C1-CDBB13EE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68D0A-63B9-4F1C-8178-A3B01558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AF36-E44F-4079-B890-921BDE76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6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7608-AA4F-4224-B00B-97F4E11E1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F98B4-3F05-46EC-8094-6E8CF6B95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82F05-534A-450D-A576-13AC4E2E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CDDF3-6685-4BAB-826B-A448673A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DC8-8AE4-420D-9CCB-D234CF23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9E51-727C-4A7A-B952-FB09F7B1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0EC88-36F1-42EC-867E-F29E96D6F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49980-BB45-422A-AA35-B4C557DC1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430C4-0F6C-499D-8EF5-4FC98F20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F30C9-8567-4B2F-9334-22D063D7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BCB07-8F99-473D-8105-C35E62D7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7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9EA3-551C-4E6F-B2A6-1825230FC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A50F7-106F-4F73-BBAE-E45914509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B199E-F2CB-4323-B2A2-2C35B9354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FFC7C-0E52-4900-9461-C77BFACD7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F02B3-D658-41E9-AB00-CB230DFE9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20E372-8EFB-4374-8CB5-90118E90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DEA080-CA7F-4A1B-A9B3-3FB8152F9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0A16FB-961B-4963-84DA-FB71D11F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885C-B57F-474A-B44C-B2803E8B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7576ED-6ADA-4617-9DDF-562718835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6BA37-263E-478E-9DC9-1421CD03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B0F2-C4DC-4A83-9648-9B13696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4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780FC7-5863-4539-AEF1-FFA3F7849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7B56A-CC69-497C-93D8-0627E477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0FB0A-872E-4A8A-B802-65FB9D3F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5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8D95-2C75-42A5-9586-F6D9A565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9DE7-2A40-49C3-99BD-7B26F106A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A5C58-9AC5-4A8B-BA26-9A43E28F1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44F65-80A8-44C4-8448-E635445F6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386E7-2DA3-4575-9B04-F3A3E810D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0F21F-72AD-48D2-AD00-B4EF1C51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3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7726-DE43-40DF-A2DB-16135E68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1C3FF-789C-4564-9289-CE2651E71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0BBFB-E49B-4E93-B9F5-6686AD1CC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D9761-880E-4B6E-8470-6A2E042D6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3A25F-E269-4915-B265-D111CD5A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308DE-55DA-42BC-A5CC-0331AB87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284D9-51B2-49E8-9385-1431ECBD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8A8D7-8423-4EE1-9D78-EAE01D8A0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F9473-149E-40D7-BBEA-735823DCD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B9A68-FE96-48CC-83C5-A940C0AAB2F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42661-60D9-4005-A636-8F53E2E72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05599-7F15-4519-9787-09F285EE7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FC990-9A8C-4CAB-9DFB-C16D955B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295B19D-ABFF-424B-8EFA-035C72549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3C45-37AD-46E2-9776-E44547EE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Third Worldism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AB7C37-6FDF-42A4-84B2-22877636B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B3BE3C-9AD5-4145-AE2F-EE12525FB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" r="9527" b="-2"/>
          <a:stretch/>
        </p:blipFill>
        <p:spPr>
          <a:xfrm>
            <a:off x="317635" y="299363"/>
            <a:ext cx="4160452" cy="6236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75EFDE-4C68-4DB0-B906-60AB1911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14860"/>
          <a:stretch/>
        </p:blipFill>
        <p:spPr>
          <a:xfrm>
            <a:off x="4654296" y="299363"/>
            <a:ext cx="4308687" cy="3008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C04627-DEFC-40EC-99EF-CD51C96038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4501"/>
          <a:stretch/>
        </p:blipFill>
        <p:spPr>
          <a:xfrm>
            <a:off x="9123851" y="299364"/>
            <a:ext cx="2744300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34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DB836-77BE-47F1-A48F-61BFF3D7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Sino-Soviet Split, 1957-1966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AAEEE-2A1E-4DB6-B083-2050EF3C3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5" r="1" b="2024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AFFD6-928A-4941-8CBD-E7AC97D9F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De-Stalinization campaign pressed for “peaceful coexistence” under threat of MAD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Mao Zedong called US “Paper Tiger”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Implication: Press harder for anti-colonial revolutions to destabilize capitalist sphere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Despite split, by 1960s both prescribed pretty much the same strategy for the Third World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04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D085-B97B-4F69-BE39-5E5CCA8B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Western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9E6A-6C95-4400-ADFD-6C132172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Soviet Union and affiliated Communist Parties= worldwide conspiracy for global domination</a:t>
            </a:r>
          </a:p>
          <a:p>
            <a:r>
              <a:rPr lang="en-US" sz="1800" dirty="0"/>
              <a:t>George Frost Kennan/Mr. X “Long Telegram” Soviet diplomatic goals were both Marxist and grounded in Russian nationalism</a:t>
            </a:r>
          </a:p>
          <a:p>
            <a:r>
              <a:rPr lang="en-US" sz="1800" dirty="0"/>
              <a:t>Inverted the narrative of imperialism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DAB9A-8F1C-4E1B-856C-B28016385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8" r="-1" b="10717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4718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12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905EA-BB7C-400F-B175-D1D8A15C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0" y="4793576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 Policy of Containment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8C160-23B2-4688-991C-1BF67DA6D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2" r="-2" b="4332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DB69C-172A-47B4-9B62-550F58E4F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Premise: Communism is a spreading disease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Policy: Stop its spread through aid and force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Truman Doctrine, March 1947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Heavily influenced by Mr. X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Established NATO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Included “Point Four,” idea of economic aid to underdeveloped world</a:t>
            </a:r>
          </a:p>
        </p:txBody>
      </p:sp>
    </p:spTree>
    <p:extLst>
      <p:ext uri="{BB962C8B-B14F-4D97-AF65-F5344CB8AC3E}">
        <p14:creationId xmlns:p14="http://schemas.microsoft.com/office/powerpoint/2010/main" val="936736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35BB7-BEBC-41B2-AEDC-48203702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Domino Theory and Proxy Wars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F0D0-B165-48DA-BCF0-67B7219D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947036"/>
                </a:solidFill>
                <a:latin typeface="+mn-lt"/>
                <a:ea typeface="+mn-ea"/>
                <a:cs typeface="+mn-cs"/>
              </a:rPr>
              <a:t>If one state falls, others will follow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72817-05B1-4E21-AB2F-DA3E34F8C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03" y="307731"/>
            <a:ext cx="6862895" cy="39976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455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C753A-4809-4C0E-81A7-2724A573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“Proxy War”: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Korea, 1950-1954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7D13968-D985-4686-BEDC-E91EB0CF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008159"/>
            <a:ext cx="6553545" cy="48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43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AC1B-4556-4AA0-ADDD-C404D0B9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8" y="626014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CIA-Backed Coups: The Stick of Containment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77E0C-5F06-4C86-845C-887E230F5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/>
              <a:t>Allen and John Foster Dulles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72CC9-D987-4F29-B648-0A8BC877D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0" r="10804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8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2309-AA3E-453B-93B4-74F82113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Mohammed </a:t>
            </a:r>
            <a:r>
              <a:rPr lang="en-US" dirty="0" err="1"/>
              <a:t>Mosaddegh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3EE6-5BD9-475C-AE51-03A95EA18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Democratically-elected prime minister</a:t>
            </a:r>
          </a:p>
          <a:p>
            <a:r>
              <a:rPr lang="en-US" sz="1800" dirty="0"/>
              <a:t>Iranian nationalist</a:t>
            </a:r>
          </a:p>
          <a:p>
            <a:r>
              <a:rPr lang="en-US" sz="1800" dirty="0"/>
              <a:t>Not a Communist, though Communist Party (</a:t>
            </a:r>
            <a:r>
              <a:rPr lang="en-US" sz="1800" dirty="0" err="1"/>
              <a:t>Tudeh</a:t>
            </a:r>
            <a:r>
              <a:rPr lang="en-US" sz="1800" dirty="0"/>
              <a:t>) was part of the coalition that formed his government</a:t>
            </a:r>
          </a:p>
          <a:p>
            <a:r>
              <a:rPr lang="en-US" sz="1800" dirty="0"/>
              <a:t>Secular leader, popular among the working classes, opposed by clerics and monarchists</a:t>
            </a:r>
          </a:p>
          <a:p>
            <a:r>
              <a:rPr lang="en-US" sz="1800" dirty="0"/>
              <a:t>Threatened to expropriate British Anglo-Iranian Oil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33C82-84BB-4D77-A729-13FD1D594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" r="1" b="16310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721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BFA7C-D167-4E3E-8DD7-E4139B25C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Operation Ajax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E3525-F0D9-45D6-951A-62E98E53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3A26F-3EB2-4868-9F85-D3F5827EB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Organized by Dulles brothers, with Eisenhower’s approval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CIA channeled funds to protest groups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Orchestrated on the ground by Kermit Roosevelt Jr. (grandson of TR)</a:t>
            </a:r>
          </a:p>
        </p:txBody>
      </p:sp>
    </p:spTree>
    <p:extLst>
      <p:ext uri="{BB962C8B-B14F-4D97-AF65-F5344CB8AC3E}">
        <p14:creationId xmlns:p14="http://schemas.microsoft.com/office/powerpoint/2010/main" val="243331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D381-2441-4965-84F8-240415BA7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Shah Mahammad Reza Pahlavi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741B0-BB6E-4531-93F6-DF92917AE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619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D92BD-6EC2-401B-A7D3-644C081A2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Though formally a democracy, power effectively resided with the Shah</a:t>
            </a:r>
          </a:p>
          <a:p>
            <a:r>
              <a:rPr lang="en-US" sz="2400" dirty="0"/>
              <a:t>U.S. oil syndicate forced Anglo-Iranian to cut them in</a:t>
            </a:r>
          </a:p>
          <a:p>
            <a:r>
              <a:rPr lang="en-US" sz="2400" dirty="0"/>
              <a:t>Shah couldn’t shake appearance of subservience to Washington, eventually fell to religious nationalists</a:t>
            </a:r>
          </a:p>
        </p:txBody>
      </p:sp>
    </p:spTree>
    <p:extLst>
      <p:ext uri="{BB962C8B-B14F-4D97-AF65-F5344CB8AC3E}">
        <p14:creationId xmlns:p14="http://schemas.microsoft.com/office/powerpoint/2010/main" val="4110190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B69CF4-933A-4698-A005-91B904A1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United Fruit’s Banan</a:t>
            </a:r>
            <a:r>
              <a:rPr lang="en-US" sz="5400" dirty="0">
                <a:solidFill>
                  <a:srgbClr val="FFFFFF"/>
                </a:solidFill>
              </a:rPr>
              <a:t>a Republic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D51EB-0F96-416F-BB18-6B24B200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6" y="307731"/>
            <a:ext cx="7202949" cy="39976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64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5C84DC-B2F4-47F4-9E3F-248DD6AF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484F5-2B79-4B96-91A1-0F42723B2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US and Soviet policies toward the Third World</a:t>
            </a:r>
          </a:p>
          <a:p>
            <a:r>
              <a:rPr lang="en-US" dirty="0"/>
              <a:t>(2) Survey of decolonizing countries</a:t>
            </a:r>
          </a:p>
          <a:p>
            <a:r>
              <a:rPr lang="en-US" dirty="0"/>
              <a:t>(3) Third World Internationalism</a:t>
            </a:r>
          </a:p>
        </p:txBody>
      </p:sp>
    </p:spTree>
    <p:extLst>
      <p:ext uri="{BB962C8B-B14F-4D97-AF65-F5344CB8AC3E}">
        <p14:creationId xmlns:p14="http://schemas.microsoft.com/office/powerpoint/2010/main" val="202044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99D4E3-2D08-4AFA-B3C1-F8682D6C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 err="1"/>
              <a:t>Jacobo</a:t>
            </a:r>
            <a:r>
              <a:rPr lang="en-US" dirty="0"/>
              <a:t> </a:t>
            </a:r>
            <a:r>
              <a:rPr lang="en-US" dirty="0" err="1"/>
              <a:t>Arbenz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9C22A-CBD2-49B1-88ED-914866560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13104A-A69B-42B6-9760-5B4F7F9A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Democratically elected president in 1954</a:t>
            </a:r>
          </a:p>
          <a:p>
            <a:r>
              <a:rPr lang="en-US" sz="2400" dirty="0"/>
              <a:t>Not a Communist</a:t>
            </a:r>
          </a:p>
          <a:p>
            <a:r>
              <a:rPr lang="en-US" sz="2400" dirty="0"/>
              <a:t>Proposed seizing UFC land and redistributing to poor Indians (think forty acres and a mule, changing what must be changed)</a:t>
            </a:r>
          </a:p>
        </p:txBody>
      </p:sp>
    </p:spTree>
    <p:extLst>
      <p:ext uri="{BB962C8B-B14F-4D97-AF65-F5344CB8AC3E}">
        <p14:creationId xmlns:p14="http://schemas.microsoft.com/office/powerpoint/2010/main" val="2559103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CCF1F-A56A-4F90-B21C-3BC0EC4C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Operation PBSUCCESS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BFCDD-31F6-47CF-B73A-3E9E5AAD6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00" y="478232"/>
            <a:ext cx="2071502" cy="27899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A22F9D-5482-4AE5-ACBE-8634BBD7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1" y="3589867"/>
            <a:ext cx="2788920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6207-2ED8-4404-A882-1CC4B302D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Dulles brothers had professional ties to UFC</a:t>
            </a:r>
          </a:p>
          <a:p>
            <a:r>
              <a:rPr lang="en-US" sz="2400" dirty="0">
                <a:solidFill>
                  <a:srgbClr val="FFFFFF"/>
                </a:solidFill>
              </a:rPr>
              <a:t>U.S. provided military training to Guatemalan expatriates, including Carlos Castillo </a:t>
            </a:r>
            <a:r>
              <a:rPr lang="en-US" sz="2400" dirty="0" err="1">
                <a:solidFill>
                  <a:srgbClr val="FFFFFF"/>
                </a:solidFill>
              </a:rPr>
              <a:t>Armas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CIA led invasion and overthrow of </a:t>
            </a:r>
            <a:r>
              <a:rPr lang="en-US" sz="2400" dirty="0" err="1">
                <a:solidFill>
                  <a:srgbClr val="FFFFFF"/>
                </a:solidFill>
              </a:rPr>
              <a:t>Arbenz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84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7467A-35C6-40B4-BCC4-F9264804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Carlos Castillo </a:t>
            </a:r>
            <a:r>
              <a:rPr lang="en-US" dirty="0" err="1"/>
              <a:t>Armas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0B304-8559-48DF-AC90-5D0C82858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In power through a coup</a:t>
            </a:r>
          </a:p>
          <a:p>
            <a:r>
              <a:rPr lang="en-US" sz="1800" dirty="0"/>
              <a:t>Authoritarian</a:t>
            </a:r>
          </a:p>
          <a:p>
            <a:r>
              <a:rPr lang="en-US" sz="1800" dirty="0"/>
              <a:t>Ruled through brutal repression</a:t>
            </a:r>
          </a:p>
          <a:p>
            <a:r>
              <a:rPr lang="en-US" sz="1800" dirty="0"/>
              <a:t>Did not expropriate United Fruit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233E9-A474-4615-AA44-1452799A0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366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340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88A6-D223-4212-9A2A-BB39FE42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sz="4100"/>
              <a:t>Modernization Theory: The Carrot of Containment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1B453-DAEC-405A-9DBD-03D875AD9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7" r="926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785A7-510F-4AE7-B4E1-5778154C9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Academic theory, spurred by Cold War-fueled growth of higher education</a:t>
            </a:r>
          </a:p>
          <a:p>
            <a:r>
              <a:rPr lang="en-US" sz="2400" dirty="0"/>
              <a:t>Premised on “stages of growth,” culminating in U.S.-style liberal democracy</a:t>
            </a:r>
          </a:p>
          <a:p>
            <a:r>
              <a:rPr lang="en-US" sz="2400" dirty="0"/>
              <a:t>U.S. funds and technocrats oversaw ambitious economic, social, and cultural modernization projects</a:t>
            </a:r>
          </a:p>
        </p:txBody>
      </p:sp>
    </p:spTree>
    <p:extLst>
      <p:ext uri="{BB962C8B-B14F-4D97-AF65-F5344CB8AC3E}">
        <p14:creationId xmlns:p14="http://schemas.microsoft.com/office/powerpoint/2010/main" val="190242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7DA2EF-0E05-48F6-B43A-E1F929115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 Tennessee Valley Authority (TVA)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30894-2295-4ED5-B942-DAAE22854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8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510AB-B944-46A1-A061-C8DE8B592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Public/Private corporation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Government orchestrated, comprehensive rural “Modernization” project, first of its kind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Goals: Electrification, fertilization, agricultural modernization, employment, education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Most symbolic example of “convergence”</a:t>
            </a:r>
          </a:p>
        </p:txBody>
      </p:sp>
    </p:spTree>
    <p:extLst>
      <p:ext uri="{BB962C8B-B14F-4D97-AF65-F5344CB8AC3E}">
        <p14:creationId xmlns:p14="http://schemas.microsoft.com/office/powerpoint/2010/main" val="1401651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70AEF0-8588-4236-AA3A-7ACC860F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640080"/>
            <a:ext cx="6274590" cy="401834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Part Two:</a:t>
            </a:r>
            <a:br>
              <a:rPr lang="en-US" sz="6000"/>
            </a:br>
            <a:r>
              <a:rPr lang="en-US" sz="6000"/>
              <a:t>National Liberation Movements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0DCE3E-5233-42A9-BB44-10DBC4122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" r="818"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31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0263-0B22-4D87-A2B6-C8C58443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India: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FAF9-C784-4EEA-8A4A-B69738098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Nationalism surged with 1905 partition of Bengal</a:t>
            </a:r>
          </a:p>
          <a:p>
            <a:r>
              <a:rPr lang="en-US" sz="1800" dirty="0"/>
              <a:t>Indian National Congress espoused self-rule position by the end of WWI</a:t>
            </a:r>
          </a:p>
          <a:p>
            <a:r>
              <a:rPr lang="en-US" sz="1800" dirty="0"/>
              <a:t>Britain cracked down hard, with Anarchy and Revolutionary Crimes Act of 1919 and Amritsar Massacre</a:t>
            </a:r>
          </a:p>
          <a:p>
            <a:endParaRPr lang="en-US" sz="1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973BE-F623-4907-A492-D010DBF9A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" b="3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9AF72-B42D-46F9-9464-9FA868820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" b="-5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4274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9AA2A-6B94-4E5B-9E06-51BEC224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Indian Independence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58138-59A2-4162-AE8A-4256D66BE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884190"/>
            <a:ext cx="3425957" cy="50891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357D-8470-4A69-BB45-E66C21932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1920-1922- Non-cooperation movement called for peaceful protests against institutions and infrastructure of British Raj</a:t>
            </a:r>
          </a:p>
          <a:p>
            <a:r>
              <a:rPr lang="en-US" sz="2000" dirty="0"/>
              <a:t>Mid 1920s national liberation forces proliferated and fractured between religious, liberal/nationalist, and socialist/communist/anti-imperialist tendencies</a:t>
            </a:r>
          </a:p>
          <a:p>
            <a:r>
              <a:rPr lang="en-US" sz="2000" dirty="0"/>
              <a:t>Indian National Congress elected to local and provincial government positions on a platform of complete self-rule in 1937</a:t>
            </a:r>
          </a:p>
          <a:p>
            <a:r>
              <a:rPr lang="en-US" sz="2000" dirty="0"/>
              <a:t>Quit India Movement in 1942 led to </a:t>
            </a:r>
          </a:p>
          <a:p>
            <a:r>
              <a:rPr lang="en-US" sz="2000" dirty="0"/>
              <a:t>Partition and Independence of India and Pakistan, 1947</a:t>
            </a:r>
          </a:p>
          <a:p>
            <a:r>
              <a:rPr lang="en-US" sz="2000" dirty="0"/>
              <a:t>Nehru regime accepted aid from both US and USSR, pursued “mixed economy” regime</a:t>
            </a:r>
          </a:p>
        </p:txBody>
      </p:sp>
    </p:spTree>
    <p:extLst>
      <p:ext uri="{BB962C8B-B14F-4D97-AF65-F5344CB8AC3E}">
        <p14:creationId xmlns:p14="http://schemas.microsoft.com/office/powerpoint/2010/main" val="377663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590D4-67E3-4DDB-B62C-1D66C3CC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Algeria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3FB86-504D-4C5C-8785-F86C96096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41"/>
          <a:stretch/>
        </p:blipFill>
        <p:spPr>
          <a:xfrm>
            <a:off x="481886" y="595642"/>
            <a:ext cx="3662730" cy="255508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4B855A6-5121-4369-B843-CAE75225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761891"/>
            <a:ext cx="3662730" cy="244487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BC2E3-7BC4-4AAA-9102-D12A90350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Sétif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massacre, 8 May 1945 (Armistice Day)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FLN (National Liberation Front) employed methods of guerilla warfare with massive popular support</a:t>
            </a:r>
          </a:p>
          <a:p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974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83480-7A63-4167-A3E3-15FD9B24B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Fanon and the Algerian War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4BACD-E4C9-4FD0-91F3-F0CB5B5DD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9" r="1" b="12676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3310-DE87-42E8-84F9-D2AA2B7ED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Martinique-born French psychiatrist working in Algiers when the revolution entered the city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Threw his support behind the FLN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Advocates violence as a psychological act, crucial for social cohesion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Warned against limitations of bureaucratic concentration</a:t>
            </a:r>
          </a:p>
        </p:txBody>
      </p:sp>
    </p:spTree>
    <p:extLst>
      <p:ext uri="{BB962C8B-B14F-4D97-AF65-F5344CB8AC3E}">
        <p14:creationId xmlns:p14="http://schemas.microsoft.com/office/powerpoint/2010/main" val="3900309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46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36B4B4-B438-41E6-9176-467E1D2E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Part One:</a:t>
            </a:r>
            <a:br>
              <a:rPr lang="en-US" sz="2600">
                <a:solidFill>
                  <a:srgbClr val="FFFFFF"/>
                </a:solidFill>
              </a:rPr>
            </a:br>
            <a:r>
              <a:rPr lang="en-US" sz="2600">
                <a:solidFill>
                  <a:srgbClr val="FFFFFF"/>
                </a:solidFill>
              </a:rPr>
              <a:t>The Third World in the Cold War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B78E8-9FE8-4D5A-A3FD-9C0EB6620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33742"/>
            <a:ext cx="7188199" cy="41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99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C62A2-5B06-4848-8BF2-A37E56E3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FLN in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D27C2-4923-4D4D-866C-85D8C51D6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01" y="478232"/>
            <a:ext cx="3381699" cy="27899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21C8906-DFF5-472E-A1A0-B6629966D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075"/>
          <a:stretch/>
        </p:blipFill>
        <p:spPr>
          <a:xfrm>
            <a:off x="481886" y="3728960"/>
            <a:ext cx="3662730" cy="25107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04309-38E7-43F8-A617-6A7758E2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Political and economic modernization in the absence of French bureaucracy fell to the organ of revolutionary nationalism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Tension arose between “</a:t>
            </a:r>
            <a:r>
              <a:rPr lang="en-US" sz="2400" i="1" dirty="0">
                <a:solidFill>
                  <a:srgbClr val="FFFFFF"/>
                </a:solidFill>
              </a:rPr>
              <a:t>autogestion</a:t>
            </a:r>
            <a:r>
              <a:rPr lang="en-US" sz="2400" dirty="0">
                <a:solidFill>
                  <a:srgbClr val="FFFFFF"/>
                </a:solidFill>
              </a:rPr>
              <a:t>” (self-management) and the prominence of the military bureaucracy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331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3C61D-CA17-4C24-B73C-29FA274E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Egypt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4BF6D-BEBF-4156-A789-0F28E008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4" y="478232"/>
            <a:ext cx="3351233" cy="27899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6085BDE-30EF-41C1-99B1-A382F97D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601646"/>
            <a:ext cx="3662730" cy="27653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62992-339B-4BBF-9241-0BEDFECA1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Britain retained private ownership and control of strategically important Suez Canal and political influence through monarchy under King Farouk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Coalition of liberal nationalists, Communists, and Muslims united behind “Association of Free Officers” led by Nasser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Overthrew the monarch in a coup in 1952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Nasser pioneered “Arab Socialism”</a:t>
            </a:r>
          </a:p>
        </p:txBody>
      </p:sp>
    </p:spTree>
    <p:extLst>
      <p:ext uri="{BB962C8B-B14F-4D97-AF65-F5344CB8AC3E}">
        <p14:creationId xmlns:p14="http://schemas.microsoft.com/office/powerpoint/2010/main" val="1763496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ACD5-2522-4921-880B-3F60D9896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dirty="0"/>
              <a:t>Indonesia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87123F-C01E-48C4-B8DC-64F80EA18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n-US" sz="2000" dirty="0"/>
              <a:t>Dutch colony until 1949</a:t>
            </a:r>
          </a:p>
          <a:p>
            <a:r>
              <a:rPr lang="en-US" sz="2000" dirty="0"/>
              <a:t>Sukarno, intellectual and bourgeois-nationalist, founded multi-class PNI (Indonesia National Party)</a:t>
            </a:r>
          </a:p>
          <a:p>
            <a:r>
              <a:rPr lang="en-US" sz="2000" dirty="0"/>
              <a:t>Sukarno was not a Communist, but a proponent of Indonesian national autarchy</a:t>
            </a:r>
          </a:p>
          <a:p>
            <a:r>
              <a:rPr lang="en-US" sz="2000" dirty="0"/>
              <a:t>Began building nationalist movement during Japanese occupation, 1942</a:t>
            </a:r>
          </a:p>
          <a:p>
            <a:r>
              <a:rPr lang="en-US" sz="2000" dirty="0"/>
              <a:t>1945-1949 led national liberation struggle against Dutch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66EC3-792C-4DBC-9831-BB523380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56" y="321734"/>
            <a:ext cx="1911020" cy="2739814"/>
          </a:xfrm>
          <a:prstGeom prst="rect">
            <a:avLst/>
          </a:prstGeom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26C13-88D0-4716-827C-E0BE0A8D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75" y="935060"/>
            <a:ext cx="2364317" cy="1513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C71CD-ADBF-4F84-817F-EF672ABB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4096088"/>
            <a:ext cx="5446184" cy="19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27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A7A83C-1194-4ADD-9496-B35B4C77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DB950-BFF5-48E7-80F1-3D451357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Independence forces had to </a:t>
            </a:r>
            <a:r>
              <a:rPr lang="en-US" sz="2400" i="1" dirty="0">
                <a:solidFill>
                  <a:srgbClr val="000000"/>
                </a:solidFill>
              </a:rPr>
              <a:t>create</a:t>
            </a:r>
            <a:r>
              <a:rPr lang="en-US" sz="2400" dirty="0">
                <a:solidFill>
                  <a:srgbClr val="000000"/>
                </a:solidFill>
              </a:rPr>
              <a:t> nationalism out of colonial mentality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Bourgeois-nationalist and anti-capitalist/anti-imperialist sensibilities were always mixed, creating complex array of political parties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Post-revolutionary leaders ruled through control over bureaucracy and claiming the symbolic mantle of revolutionary nationalism</a:t>
            </a:r>
          </a:p>
          <a:p>
            <a:r>
              <a:rPr lang="en-US" sz="2400" dirty="0">
                <a:solidFill>
                  <a:srgbClr val="000000"/>
                </a:solidFill>
              </a:rPr>
              <a:t>Had to navigate </a:t>
            </a:r>
            <a:r>
              <a:rPr lang="en-US" sz="2400" i="1" dirty="0">
                <a:solidFill>
                  <a:srgbClr val="000000"/>
                </a:solidFill>
              </a:rPr>
              <a:t>both</a:t>
            </a:r>
            <a:r>
              <a:rPr lang="en-US" sz="2400" dirty="0">
                <a:solidFill>
                  <a:srgbClr val="000000"/>
                </a:solidFill>
              </a:rPr>
              <a:t> the complex array of political ideologies behind the nationalist movement </a:t>
            </a:r>
            <a:r>
              <a:rPr lang="en-US" sz="2400" i="1" dirty="0">
                <a:solidFill>
                  <a:srgbClr val="000000"/>
                </a:solidFill>
              </a:rPr>
              <a:t>and</a:t>
            </a:r>
            <a:r>
              <a:rPr lang="en-US" sz="2400" dirty="0">
                <a:solidFill>
                  <a:srgbClr val="000000"/>
                </a:solidFill>
              </a:rPr>
              <a:t> Cold War diplomacy</a:t>
            </a:r>
          </a:p>
        </p:txBody>
      </p:sp>
    </p:spTree>
    <p:extLst>
      <p:ext uri="{BB962C8B-B14F-4D97-AF65-F5344CB8AC3E}">
        <p14:creationId xmlns:p14="http://schemas.microsoft.com/office/powerpoint/2010/main" val="1489084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8D776D-89D0-44DC-AD4E-5C0490E1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Part Three:</a:t>
            </a:r>
            <a:b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Third World Internationalism</a:t>
            </a:r>
          </a:p>
        </p:txBody>
      </p:sp>
    </p:spTree>
    <p:extLst>
      <p:ext uri="{BB962C8B-B14F-4D97-AF65-F5344CB8AC3E}">
        <p14:creationId xmlns:p14="http://schemas.microsoft.com/office/powerpoint/2010/main" val="492431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7C08E-FDC9-4B9E-8F09-538DF441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r>
              <a:rPr lang="en-US" sz="4000"/>
              <a:t>Brussels, 1927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E2C90-C544-41BE-B08A-F0CFDDE8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371074"/>
            <a:ext cx="5126736" cy="39604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62304-8578-40F0-95EF-74839A587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 dirty="0"/>
              <a:t>Deliberately chose the most notorious site of colonial exploitation</a:t>
            </a:r>
          </a:p>
          <a:p>
            <a:r>
              <a:rPr lang="en-US" sz="2000" dirty="0"/>
              <a:t>“League Against Imperialism” deliberate contrast to “League of Nations” for shameful mandate system</a:t>
            </a:r>
          </a:p>
          <a:p>
            <a:r>
              <a:rPr lang="en-US" sz="2000" dirty="0"/>
              <a:t>Delegates were anti-imperialist nationalists and Communists</a:t>
            </a:r>
          </a:p>
        </p:txBody>
      </p:sp>
    </p:spTree>
    <p:extLst>
      <p:ext uri="{BB962C8B-B14F-4D97-AF65-F5344CB8AC3E}">
        <p14:creationId xmlns:p14="http://schemas.microsoft.com/office/powerpoint/2010/main" val="1487024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1900-CEF5-4A36-8440-59FA637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Leaders of Third World Nationalism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0E521-2A64-4EB9-8B52-D16FFD73C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5" r="9352" b="-3"/>
          <a:stretch/>
        </p:blipFill>
        <p:spPr>
          <a:xfrm>
            <a:off x="20" y="10"/>
            <a:ext cx="2917436" cy="3407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BF3EEE-49CD-4E94-B16B-E9F3D049D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8529"/>
          <a:stretch/>
        </p:blipFill>
        <p:spPr>
          <a:xfrm>
            <a:off x="3008896" y="-2655"/>
            <a:ext cx="2917457" cy="3407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46126-E061-49EC-97D5-4DD5CE8966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7" b="2"/>
          <a:stretch/>
        </p:blipFill>
        <p:spPr>
          <a:xfrm>
            <a:off x="20" y="3494314"/>
            <a:ext cx="5926333" cy="33636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2707-A13E-44E9-85E3-02370153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121408"/>
            <a:ext cx="5118756" cy="405079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Jawaharlal Nehru, Sukarno, Gamal </a:t>
            </a:r>
            <a:r>
              <a:rPr lang="en-US" sz="2000" dirty="0" err="1"/>
              <a:t>Abder</a:t>
            </a:r>
            <a:r>
              <a:rPr lang="en-US" sz="2000" dirty="0"/>
              <a:t> Nasser Hussein</a:t>
            </a:r>
          </a:p>
          <a:p>
            <a:r>
              <a:rPr lang="en-US" sz="2000" dirty="0"/>
              <a:t>Leaders of independence struggles became symbols of the nation</a:t>
            </a:r>
          </a:p>
          <a:p>
            <a:r>
              <a:rPr lang="en-US" sz="2000" dirty="0"/>
              <a:t>Non-Communist or anti-Communist</a:t>
            </a:r>
          </a:p>
          <a:p>
            <a:r>
              <a:rPr lang="en-US" sz="2000" dirty="0"/>
              <a:t>Refused to kowtow to Washington</a:t>
            </a:r>
          </a:p>
          <a:p>
            <a:r>
              <a:rPr lang="en-US" sz="2000" dirty="0"/>
              <a:t>Argued end of “formal colonialism” did not mean end of economic dependence and underdevelopment</a:t>
            </a:r>
          </a:p>
          <a:p>
            <a:r>
              <a:rPr lang="en-US" sz="2000" dirty="0"/>
              <a:t>Willing to enact policies deemed “socialist” or “communist” by the first world, such as land reform or nationalization of vital resources</a:t>
            </a:r>
          </a:p>
        </p:txBody>
      </p:sp>
    </p:spTree>
    <p:extLst>
      <p:ext uri="{BB962C8B-B14F-4D97-AF65-F5344CB8AC3E}">
        <p14:creationId xmlns:p14="http://schemas.microsoft.com/office/powerpoint/2010/main" val="289577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3D8EC-4FA7-4E9B-90B7-11A00F56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ECLA/CEPAL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C5A2E-A7C3-4036-B4F6-CBEE87045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4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C58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25BFF-780F-4FE9-AE0D-E802D7D0E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United Nations Economic Commission on Latin America and the Caribbean founded in 1948</a:t>
            </a:r>
          </a:p>
          <a:p>
            <a:r>
              <a:rPr lang="en-US" sz="2000" dirty="0"/>
              <a:t>Former Argentine central banker Raúl </a:t>
            </a:r>
            <a:r>
              <a:rPr lang="en-US" sz="2000" dirty="0" err="1"/>
              <a:t>Prebisch</a:t>
            </a:r>
            <a:r>
              <a:rPr lang="en-US" sz="2000" dirty="0"/>
              <a:t> wrote the “Havana Manifesto” in 1949</a:t>
            </a:r>
          </a:p>
          <a:p>
            <a:r>
              <a:rPr lang="en-US" sz="2000" dirty="0"/>
              <a:t>Posited “deteriorating terms of trade” for Third World exports on world market</a:t>
            </a:r>
          </a:p>
          <a:p>
            <a:r>
              <a:rPr lang="en-US" sz="2000" dirty="0"/>
              <a:t>Solution: Foreign Aid and strategic protection of crucial industries</a:t>
            </a:r>
          </a:p>
        </p:txBody>
      </p:sp>
    </p:spTree>
    <p:extLst>
      <p:ext uri="{BB962C8B-B14F-4D97-AF65-F5344CB8AC3E}">
        <p14:creationId xmlns:p14="http://schemas.microsoft.com/office/powerpoint/2010/main" val="362737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CF0B4-74AF-4B36-B71C-EB2BB8E8F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Bandung, 1955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8AC91-CB26-4E36-B414-E9D4DD8E7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Big figures: Nasser, Nehru, Sukarno, Nkrumah, Zhou Enlai</a:t>
            </a:r>
          </a:p>
          <a:p>
            <a:r>
              <a:rPr lang="en-US" sz="2400" dirty="0"/>
              <a:t>Established idea of Non-Aligned Movement (NAM)</a:t>
            </a:r>
          </a:p>
          <a:p>
            <a:r>
              <a:rPr lang="en-US" sz="2400" dirty="0"/>
              <a:t>Decided to use the United Nations to secure greater colonial liberation and economic development</a:t>
            </a:r>
          </a:p>
          <a:p>
            <a:r>
              <a:rPr lang="en-US" sz="2400" dirty="0"/>
              <a:t>NAM mostly meant “Afro-Asian” unity in this period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CDEC09-ED0B-4286-8CD7-969F67628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6" r="2657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BB942-E0C6-4FB0-ABC7-D375612AD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3" r="11539" b="-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77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CBD42-F4BC-424C-917A-28C4F93E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Nasserism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03E1-33AB-4167-AF7B-529463C18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Cairo became a focal point of inter-Third World cooperation, especially “Afro-Asian solidarity”</a:t>
            </a:r>
          </a:p>
          <a:p>
            <a:r>
              <a:rPr lang="en-US" sz="2400" dirty="0"/>
              <a:t>Played US and USSR off one another for aid</a:t>
            </a:r>
          </a:p>
          <a:p>
            <a:r>
              <a:rPr lang="en-US" sz="2400" dirty="0"/>
              <a:t>Support for other anti-colonial movements alienated capitalist powers</a:t>
            </a:r>
          </a:p>
          <a:p>
            <a:r>
              <a:rPr lang="en-US" sz="2400" dirty="0"/>
              <a:t>Veering toward USSR encouraged socialist policies, such as nationalization of Suez Canal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C484D-864E-417C-A2BC-036DC442B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785" y="306909"/>
            <a:ext cx="3825941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4837A6-ED9D-4669-AD56-DBC03B59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3234904"/>
            <a:ext cx="4042410" cy="257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89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9742-044D-4EB6-A491-E7665729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ECD5D-372F-4531-AD4E-529F5DF3C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US- New Deal developed new </a:t>
            </a:r>
            <a:r>
              <a:rPr lang="en-US" b="1" i="1" dirty="0"/>
              <a:t>state capacities</a:t>
            </a:r>
            <a:r>
              <a:rPr lang="en-US" dirty="0"/>
              <a:t> to regulate the control of the market domestically. This looked a lot like Soviet “planned economy,” especially during World War Two</a:t>
            </a:r>
          </a:p>
          <a:p>
            <a:r>
              <a:rPr lang="en-US" dirty="0"/>
              <a:t>USSR- After Popular Front, Soviet Union veered to the right at least in turn of its revolutionary rhetoric</a:t>
            </a:r>
          </a:p>
          <a:p>
            <a:r>
              <a:rPr lang="en-US" dirty="0"/>
              <a:t>US and USSR are wartime allies during World War Two, against the “common enemy”</a:t>
            </a:r>
          </a:p>
        </p:txBody>
      </p:sp>
    </p:spTree>
    <p:extLst>
      <p:ext uri="{BB962C8B-B14F-4D97-AF65-F5344CB8AC3E}">
        <p14:creationId xmlns:p14="http://schemas.microsoft.com/office/powerpoint/2010/main" val="1300995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D409E-F9DD-4AD9-8EEB-A1AAE357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Castroism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86E0-DBCA-4B81-8A92-12BFB402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Castro was a Cuban nationalist and middle class intellectual, admirer of pan-Latin Americanist Jose Marti </a:t>
            </a:r>
          </a:p>
          <a:p>
            <a:r>
              <a:rPr lang="en-US" sz="2400" dirty="0"/>
              <a:t>“</a:t>
            </a:r>
            <a:r>
              <a:rPr lang="en-US" sz="2400" dirty="0" err="1"/>
              <a:t>Foco</a:t>
            </a:r>
            <a:r>
              <a:rPr lang="en-US" sz="2400" dirty="0"/>
              <a:t>” theory, an extreme version of “vanguardism” in which small groups of revolutionary leaders would </a:t>
            </a:r>
            <a:r>
              <a:rPr lang="en-US" sz="2400" i="1" dirty="0"/>
              <a:t>create</a:t>
            </a:r>
            <a:r>
              <a:rPr lang="en-US" sz="2400" dirty="0"/>
              <a:t> (rather than gain leadership over) mass revolutionary struggles</a:t>
            </a:r>
          </a:p>
          <a:p>
            <a:r>
              <a:rPr lang="en-US" sz="2400" dirty="0"/>
              <a:t>Before 1959/60, Castro actually had wide support among US liberals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A379F-6FDF-409C-8F27-AB3F9EC7F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321735-FF4F-491D-BC02-6A4E8E596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2" r="-1" b="-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8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017D6-22AF-4F56-83A2-006EC1186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Che Guevara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D7F6F-F52F-4673-810E-7B0AC3023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650747"/>
            <a:ext cx="3662730" cy="244487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26C3FE1-F41D-45C5-8A45-C607134D1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954184"/>
            <a:ext cx="3662730" cy="20602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04D0-23B3-4D7B-80EF-9C36AE9BC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Cuban Revolution became new symbol of international Third World Revolution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Origin of “Third World Marxism”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Che symbolized spread of “</a:t>
            </a:r>
            <a:r>
              <a:rPr lang="en-US" sz="2400" dirty="0" err="1">
                <a:solidFill>
                  <a:srgbClr val="FFFFFF"/>
                </a:solidFill>
              </a:rPr>
              <a:t>focoismo</a:t>
            </a:r>
            <a:r>
              <a:rPr lang="en-US" sz="2400" dirty="0">
                <a:solidFill>
                  <a:srgbClr val="FFFFFF"/>
                </a:solidFill>
              </a:rPr>
              <a:t>” to other places, including Congo and Bolivia</a:t>
            </a:r>
          </a:p>
        </p:txBody>
      </p:sp>
    </p:spTree>
    <p:extLst>
      <p:ext uri="{BB962C8B-B14F-4D97-AF65-F5344CB8AC3E}">
        <p14:creationId xmlns:p14="http://schemas.microsoft.com/office/powerpoint/2010/main" val="4184619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95C1F-305B-4615-A716-389D19B4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Havana, 1966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B1585-F06E-4AE4-BAF2-FF16D3EE8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6" r="912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86671-D1E2-4CC1-9E32-54E78439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Added Latin America to “Afro-Asian” solidarity movement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Cuban Revolution, Fanon’s theory of revolutionary violence dominated conference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Mostly denounced Third World internationalism without real support for armed insurrection</a:t>
            </a:r>
          </a:p>
        </p:txBody>
      </p:sp>
    </p:spTree>
    <p:extLst>
      <p:ext uri="{BB962C8B-B14F-4D97-AF65-F5344CB8AC3E}">
        <p14:creationId xmlns:p14="http://schemas.microsoft.com/office/powerpoint/2010/main" val="1344597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23FEC-D482-4C29-8C79-847C442D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Gender and National Liberation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9B377-3B3B-482B-B887-02847CCE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41" y="478232"/>
            <a:ext cx="1541420" cy="278990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1844B617-52B6-4D31-9152-D4F5276AC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11" y="3589867"/>
            <a:ext cx="1859280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0DEAD-441A-483F-8A10-87A304567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Women crucial to protest movements and guerilla warfare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Rhetoric of freedom from enslavement easily extends to patriarchy</a:t>
            </a:r>
          </a:p>
          <a:p>
            <a:r>
              <a:rPr lang="en-US" sz="2400" dirty="0">
                <a:solidFill>
                  <a:srgbClr val="FFFFFF"/>
                </a:solidFill>
              </a:rPr>
              <a:t>Yet national unity coalitions often include the most conservative and traditionalist segments of the nation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Raised complicated questions of transnational alliances with Western women’s movements</a:t>
            </a:r>
          </a:p>
        </p:txBody>
      </p:sp>
    </p:spTree>
    <p:extLst>
      <p:ext uri="{BB962C8B-B14F-4D97-AF65-F5344CB8AC3E}">
        <p14:creationId xmlns:p14="http://schemas.microsoft.com/office/powerpoint/2010/main" val="1444640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506E-CF8F-4F64-9664-DE716044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4F7EB-F771-4F41-A152-759CC0757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beginning the Third World movement tried to form a bloc to more successfully navigate Cold War diplomacy</a:t>
            </a:r>
          </a:p>
          <a:p>
            <a:r>
              <a:rPr lang="en-US" dirty="0"/>
              <a:t>Confluence of multi-party national unity coalitions and Cold War balancing act tended to reproduce “convergence,” a third way between Communism and capitalism</a:t>
            </a:r>
          </a:p>
          <a:p>
            <a:r>
              <a:rPr lang="en-US" dirty="0"/>
              <a:t>Frustration with lack of real economic development and CIA interventions fueled transition to </a:t>
            </a:r>
            <a:r>
              <a:rPr lang="en-US" i="1" dirty="0"/>
              <a:t>transnational</a:t>
            </a:r>
            <a:r>
              <a:rPr lang="en-US" dirty="0"/>
              <a:t> anti-imperialist guerrilla struggle</a:t>
            </a:r>
          </a:p>
          <a:p>
            <a:r>
              <a:rPr lang="en-US" dirty="0"/>
              <a:t>Language of national liberation would provide the conceptual framework for 1960s radicalism</a:t>
            </a:r>
          </a:p>
        </p:txBody>
      </p:sp>
    </p:spTree>
    <p:extLst>
      <p:ext uri="{BB962C8B-B14F-4D97-AF65-F5344CB8AC3E}">
        <p14:creationId xmlns:p14="http://schemas.microsoft.com/office/powerpoint/2010/main" val="423797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35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EA8F0-7E8E-4913-9141-980B89FA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Why a Cold War?: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Bipolar Power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C3138-6069-4985-903E-A15EED171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1" r="-2" b="-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B171F6-F4E9-4156-BDCB-4BA3CC18F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“Structural Realist” IR Theory- what matters is the structure of states in the international system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Based on rational actor assumption, states have narrow range of possible choices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Bipolar structure creates “security dilemma,” defense of one side looks like aggression to the other</a:t>
            </a:r>
          </a:p>
        </p:txBody>
      </p:sp>
    </p:spTree>
    <p:extLst>
      <p:ext uri="{BB962C8B-B14F-4D97-AF65-F5344CB8AC3E}">
        <p14:creationId xmlns:p14="http://schemas.microsoft.com/office/powerpoint/2010/main" val="105201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9F8-CA5F-44E4-B3F3-C3E409D9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300" dirty="0"/>
              <a:t>Why a Cold War?:</a:t>
            </a:r>
            <a:br>
              <a:rPr lang="en-US" sz="3300" dirty="0"/>
            </a:br>
            <a:r>
              <a:rPr lang="en-US" sz="3300" dirty="0"/>
              <a:t>Irreconcilable Political Economic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E8E78-51D7-4858-83FA-E4C7C07ED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107" y="5091763"/>
            <a:ext cx="2974207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Ideologies</a:t>
            </a:r>
          </a:p>
          <a:p>
            <a:r>
              <a:rPr lang="en-US" sz="2000" dirty="0"/>
              <a:t>Political goals</a:t>
            </a:r>
          </a:p>
          <a:p>
            <a:r>
              <a:rPr lang="en-US" sz="2000" dirty="0"/>
              <a:t>Economic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8B19E-CFE1-4FBE-AD09-5A14CBE53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7" b="1506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893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001C84-CC82-4A57-8F6A-74AC66FA9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81D86-0F0A-453F-AB83-4EABBB64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2" cy="2593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Globalizing the Four Freedoms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3CBF0-7CC0-4F22-A8CE-5788D0438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464904"/>
            <a:ext cx="6370320" cy="39756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Roosevelt and Churchill drafted the Atlantic Charter 14 August 1941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Big Three plus China signed </a:t>
            </a:r>
            <a:r>
              <a:rPr lang="en-US" sz="2400" i="1" dirty="0">
                <a:solidFill>
                  <a:schemeClr val="bg1"/>
                </a:solidFill>
              </a:rPr>
              <a:t>Declaration of United Nations</a:t>
            </a:r>
            <a:r>
              <a:rPr lang="en-US" sz="2400" dirty="0">
                <a:solidFill>
                  <a:schemeClr val="bg1"/>
                </a:solidFill>
              </a:rPr>
              <a:t> 1 January 1942</a:t>
            </a:r>
          </a:p>
          <a:p>
            <a:r>
              <a:rPr lang="en-US" sz="2400" dirty="0">
                <a:solidFill>
                  <a:schemeClr val="bg1"/>
                </a:solidFill>
              </a:rPr>
              <a:t>UN established 1945, after the war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Principles: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Self-determination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Collective security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Develop institutions for international trade and finance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6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A9EF-DAAB-4433-AA1F-7E83709D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/>
              <a:t>Bretton Woods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111E2-9173-4BCD-9A81-AEE5E2CCD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5" r="2" b="43116"/>
          <a:stretch/>
        </p:blipFill>
        <p:spPr>
          <a:xfrm>
            <a:off x="6355999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95C2-DBDC-4ABD-AD11-8CCDE12A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Conference 1944 laid out plans for a liberal (capitalist) postwar trade order</a:t>
            </a:r>
          </a:p>
          <a:p>
            <a:r>
              <a:rPr lang="en-US" sz="1800" dirty="0"/>
              <a:t>Bretton Woods Institutions:</a:t>
            </a:r>
          </a:p>
          <a:p>
            <a:pPr lvl="1"/>
            <a:r>
              <a:rPr lang="en-US" sz="1400" dirty="0"/>
              <a:t>GATT/WTO</a:t>
            </a:r>
          </a:p>
          <a:p>
            <a:pPr lvl="1"/>
            <a:r>
              <a:rPr lang="en-US" sz="1400" dirty="0"/>
              <a:t>International Monetary Fund</a:t>
            </a:r>
          </a:p>
          <a:p>
            <a:pPr lvl="1"/>
            <a:r>
              <a:rPr lang="en-US" sz="1400" dirty="0"/>
              <a:t>World Bank</a:t>
            </a:r>
          </a:p>
          <a:p>
            <a:r>
              <a:rPr lang="en-US" sz="1800" dirty="0"/>
              <a:t>Harry Dexter White- New Deal, sympathetic to the Soviet Union</a:t>
            </a:r>
          </a:p>
          <a:p>
            <a:r>
              <a:rPr lang="en-US" sz="1800" dirty="0"/>
              <a:t>John Maynard Keynes- Institutionalist economist, hostile to Soviet Union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69D56-2412-406E-B1C8-F61BFDB4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4" r="12553" b="-1"/>
          <a:stretch/>
        </p:blipFill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3676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D3BF6-E318-4A99-BB9A-1D4E404E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Evolution of Stalinist Colonial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234A4-03B0-4EBB-BB4F-15A48A73D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3" r="1" b="1435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50C5-AE1B-430A-B11E-2D5D0A65C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Exercised through control over national Communist Parties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1920s to 1935- oscillated between “united fronts” with progressives and absolute political independence of proletariat/peasantry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1935 “Popular Front” changed course, after which policy would always be some version of participation in coalitions with bourgeois nationalist parties</a:t>
            </a:r>
          </a:p>
        </p:txBody>
      </p:sp>
    </p:spTree>
    <p:extLst>
      <p:ext uri="{BB962C8B-B14F-4D97-AF65-F5344CB8AC3E}">
        <p14:creationId xmlns:p14="http://schemas.microsoft.com/office/powerpoint/2010/main" val="341417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1676</Words>
  <Application>Microsoft Office PowerPoint</Application>
  <PresentationFormat>Widescreen</PresentationFormat>
  <Paragraphs>184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Third Worldism</vt:lpstr>
      <vt:lpstr>This lecture</vt:lpstr>
      <vt:lpstr>Part One: The Third World in the Cold War</vt:lpstr>
      <vt:lpstr>Idea of Convergence</vt:lpstr>
      <vt:lpstr>Why a Cold War?: Bipolar Power Structure</vt:lpstr>
      <vt:lpstr>Why a Cold War?: Irreconcilable Political Economic Systems</vt:lpstr>
      <vt:lpstr>Globalizing the Four Freedoms</vt:lpstr>
      <vt:lpstr>Bretton Woods</vt:lpstr>
      <vt:lpstr>Evolution of Stalinist Colonial Policy</vt:lpstr>
      <vt:lpstr>Sino-Soviet Split, 1957-1966</vt:lpstr>
      <vt:lpstr>Western View</vt:lpstr>
      <vt:lpstr>The Policy of Containment</vt:lpstr>
      <vt:lpstr>Domino Theory and Proxy Wars</vt:lpstr>
      <vt:lpstr>First “Proxy War”: Korea, 1950-1954</vt:lpstr>
      <vt:lpstr>CIA-Backed Coups: The Stick of Containment</vt:lpstr>
      <vt:lpstr>Mohammed Mosaddegh</vt:lpstr>
      <vt:lpstr>Operation Ajax</vt:lpstr>
      <vt:lpstr>Shah Mahammad Reza Pahlavi</vt:lpstr>
      <vt:lpstr>United Fruit’s Banana Republic</vt:lpstr>
      <vt:lpstr>Jacobo Arbenz</vt:lpstr>
      <vt:lpstr>Operation PBSUCCESS</vt:lpstr>
      <vt:lpstr>Carlos Castillo Armas</vt:lpstr>
      <vt:lpstr>Modernization Theory: The Carrot of Containment</vt:lpstr>
      <vt:lpstr>The Tennessee Valley Authority (TVA)</vt:lpstr>
      <vt:lpstr>Part Two: National Liberation Movements</vt:lpstr>
      <vt:lpstr>India: Recap</vt:lpstr>
      <vt:lpstr>Indian Independence Movement</vt:lpstr>
      <vt:lpstr>Algeria</vt:lpstr>
      <vt:lpstr>Fanon and the Algerian War</vt:lpstr>
      <vt:lpstr>FLN in Power</vt:lpstr>
      <vt:lpstr>Egypt</vt:lpstr>
      <vt:lpstr>Indonesia</vt:lpstr>
      <vt:lpstr>Summary</vt:lpstr>
      <vt:lpstr>Part Three: Third World Internationalism</vt:lpstr>
      <vt:lpstr>Brussels, 1927</vt:lpstr>
      <vt:lpstr>Leaders of Third World Nationalism</vt:lpstr>
      <vt:lpstr>ECLA/CEPAL</vt:lpstr>
      <vt:lpstr>Bandung, 1955</vt:lpstr>
      <vt:lpstr>Nasserism</vt:lpstr>
      <vt:lpstr>Castroism</vt:lpstr>
      <vt:lpstr>Che Guevara</vt:lpstr>
      <vt:lpstr>Havana, 1966</vt:lpstr>
      <vt:lpstr>Gender and National Liberation</vt:lpstr>
      <vt:lpstr>Summary and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Worldism</dc:title>
  <dc:creator>Cody Stephens</dc:creator>
  <cp:lastModifiedBy>Cody Stephens</cp:lastModifiedBy>
  <cp:revision>24</cp:revision>
  <dcterms:created xsi:type="dcterms:W3CDTF">2018-09-05T14:26:34Z</dcterms:created>
  <dcterms:modified xsi:type="dcterms:W3CDTF">2018-09-05T17:10:12Z</dcterms:modified>
</cp:coreProperties>
</file>